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Times New Roman Bold" pitchFamily="18" charset="0"/>
      <p:bold r:id="rId10"/>
    </p:embeddedFont>
    <p:embeddedFont>
      <p:font typeface="Open Sans" charset="0"/>
      <p:regular r:id="rId11"/>
    </p:embeddedFont>
    <p:embeddedFont>
      <p:font typeface="Open Sans Bold" charset="0"/>
      <p:regular r:id="rId12"/>
    </p:embeddedFont>
    <p:embeddedFont>
      <p:font typeface="Abstracted Dream" charset="-128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1" d="100"/>
          <a:sy n="31" d="100"/>
        </p:scale>
        <p:origin x="-159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6225" y="5926045"/>
            <a:ext cx="11939678" cy="6664511"/>
          </a:xfrm>
          <a:custGeom>
            <a:avLst/>
            <a:gdLst/>
            <a:ahLst/>
            <a:cxnLst/>
            <a:rect l="l" t="t" r="r" b="b"/>
            <a:pathLst>
              <a:path w="11939678" h="6664511">
                <a:moveTo>
                  <a:pt x="0" y="0"/>
                </a:moveTo>
                <a:lnTo>
                  <a:pt x="11939678" y="0"/>
                </a:lnTo>
                <a:lnTo>
                  <a:pt x="11939678" y="6664510"/>
                </a:lnTo>
                <a:lnTo>
                  <a:pt x="0" y="666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73040" y="5926045"/>
            <a:ext cx="11939678" cy="6664511"/>
          </a:xfrm>
          <a:custGeom>
            <a:avLst/>
            <a:gdLst/>
            <a:ahLst/>
            <a:cxnLst/>
            <a:rect l="l" t="t" r="r" b="b"/>
            <a:pathLst>
              <a:path w="11939678" h="6664511">
                <a:moveTo>
                  <a:pt x="0" y="0"/>
                </a:moveTo>
                <a:lnTo>
                  <a:pt x="11939678" y="0"/>
                </a:lnTo>
                <a:lnTo>
                  <a:pt x="11939678" y="6664510"/>
                </a:lnTo>
                <a:lnTo>
                  <a:pt x="0" y="666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76225" y="-428625"/>
            <a:ext cx="11939678" cy="6664511"/>
          </a:xfrm>
          <a:custGeom>
            <a:avLst/>
            <a:gdLst/>
            <a:ahLst/>
            <a:cxnLst/>
            <a:rect l="l" t="t" r="r" b="b"/>
            <a:pathLst>
              <a:path w="11939678" h="6664511">
                <a:moveTo>
                  <a:pt x="0" y="0"/>
                </a:moveTo>
                <a:lnTo>
                  <a:pt x="11939678" y="0"/>
                </a:lnTo>
                <a:lnTo>
                  <a:pt x="11939678" y="6664511"/>
                </a:lnTo>
                <a:lnTo>
                  <a:pt x="0" y="6664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73040" y="-428625"/>
            <a:ext cx="11939678" cy="6664511"/>
          </a:xfrm>
          <a:custGeom>
            <a:avLst/>
            <a:gdLst/>
            <a:ahLst/>
            <a:cxnLst/>
            <a:rect l="l" t="t" r="r" b="b"/>
            <a:pathLst>
              <a:path w="11939678" h="6664511">
                <a:moveTo>
                  <a:pt x="0" y="0"/>
                </a:moveTo>
                <a:lnTo>
                  <a:pt x="11939678" y="0"/>
                </a:lnTo>
                <a:lnTo>
                  <a:pt x="11939678" y="6664511"/>
                </a:lnTo>
                <a:lnTo>
                  <a:pt x="0" y="66645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96433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748489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31712" y="8136692"/>
            <a:ext cx="6443385" cy="1312108"/>
          </a:xfrm>
          <a:custGeom>
            <a:avLst/>
            <a:gdLst/>
            <a:ahLst/>
            <a:cxnLst/>
            <a:rect l="l" t="t" r="r" b="b"/>
            <a:pathLst>
              <a:path w="6443385" h="1312108">
                <a:moveTo>
                  <a:pt x="0" y="0"/>
                </a:moveTo>
                <a:lnTo>
                  <a:pt x="6443385" y="0"/>
                </a:lnTo>
                <a:lnTo>
                  <a:pt x="6443385" y="1312108"/>
                </a:lnTo>
                <a:lnTo>
                  <a:pt x="0" y="1312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489293" y="4025901"/>
            <a:ext cx="10044125" cy="239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9"/>
              </a:lnSpc>
            </a:pPr>
            <a:r>
              <a:rPr lang="en-US" sz="9999">
                <a:solidFill>
                  <a:srgbClr val="316981"/>
                </a:solidFill>
                <a:latin typeface="Abstracted Dream"/>
              </a:rPr>
              <a:t>RAKER BLUD TW 1 </a:t>
            </a:r>
          </a:p>
          <a:p>
            <a:pPr algn="ctr">
              <a:lnSpc>
                <a:spcPts val="8199"/>
              </a:lnSpc>
            </a:pPr>
            <a:r>
              <a:rPr lang="en-US" sz="9999">
                <a:solidFill>
                  <a:srgbClr val="316981"/>
                </a:solidFill>
                <a:latin typeface="Abstracted Dream"/>
              </a:rPr>
              <a:t>PKM MAKROMAN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9902" y="8149126"/>
            <a:ext cx="5687006" cy="120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3"/>
              </a:lnSpc>
            </a:pPr>
            <a:r>
              <a:rPr lang="en-US" sz="7327">
                <a:solidFill>
                  <a:srgbClr val="FFFFFF"/>
                </a:solidFill>
                <a:latin typeface="Abstracted Dream"/>
              </a:rPr>
              <a:t>TAHUN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96433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48489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76127" y="1257339"/>
            <a:ext cx="7354554" cy="1497655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375286" y="1496507"/>
            <a:ext cx="7156238" cy="952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8"/>
              </a:lnSpc>
            </a:pPr>
            <a:r>
              <a:rPr lang="en-US" sz="5845">
                <a:solidFill>
                  <a:srgbClr val="316981"/>
                </a:solidFill>
                <a:latin typeface="Abstracted Dream"/>
              </a:rPr>
              <a:t>JENIS LAYANAN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86711" y="3578387"/>
            <a:ext cx="10733388" cy="4538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>
                <a:solidFill>
                  <a:srgbClr val="316981"/>
                </a:solidFill>
                <a:latin typeface="Open Sans"/>
              </a:rPr>
              <a:t>Kapitasi BPJS</a:t>
            </a:r>
          </a:p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>
                <a:solidFill>
                  <a:srgbClr val="316981"/>
                </a:solidFill>
                <a:latin typeface="Open Sans"/>
              </a:rPr>
              <a:t>Pelayanan Kesehatan Rawat Jalan</a:t>
            </a:r>
          </a:p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>
                <a:solidFill>
                  <a:srgbClr val="316981"/>
                </a:solidFill>
                <a:latin typeface="Open Sans"/>
              </a:rPr>
              <a:t>Rawat Inap</a:t>
            </a:r>
          </a:p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>
                <a:solidFill>
                  <a:srgbClr val="316981"/>
                </a:solidFill>
                <a:latin typeface="Open Sans"/>
              </a:rPr>
              <a:t>Persalinan </a:t>
            </a:r>
          </a:p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>
                <a:solidFill>
                  <a:srgbClr val="316981"/>
                </a:solidFill>
                <a:latin typeface="Open Sans"/>
              </a:rPr>
              <a:t>Parkir</a:t>
            </a:r>
          </a:p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>
                <a:solidFill>
                  <a:srgbClr val="316981"/>
                </a:solidFill>
                <a:latin typeface="Open Sans"/>
              </a:rPr>
              <a:t>Cuci Mobil dan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96433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48489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76127" y="1257339"/>
            <a:ext cx="7354554" cy="1497655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3395663" y="3086100"/>
          <a:ext cx="11482387" cy="5159382"/>
        </p:xfrm>
        <a:graphic>
          <a:graphicData uri="http://schemas.openxmlformats.org/drawingml/2006/table">
            <a:tbl>
              <a:tblPr/>
              <a:tblGrid>
                <a:gridCol w="5549600"/>
                <a:gridCol w="5932787"/>
              </a:tblGrid>
              <a:tr h="997970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dirty="0" err="1">
                          <a:solidFill>
                            <a:srgbClr val="000000"/>
                          </a:solidFill>
                          <a:latin typeface="Times New Roman Bold"/>
                        </a:rPr>
                        <a:t>Bulan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dirty="0" err="1">
                          <a:solidFill>
                            <a:srgbClr val="000000"/>
                          </a:solidFill>
                          <a:latin typeface="Times New Roman Bold"/>
                        </a:rPr>
                        <a:t>Pendapatan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</a:tr>
              <a:tr h="997970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"/>
                        </a:rPr>
                        <a:t>Januari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"/>
                        </a:rPr>
                        <a:t>Rp.  62,521,589.16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970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"/>
                        </a:rPr>
                        <a:t>Februari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"/>
                        </a:rPr>
                        <a:t>Rp. 75,390,676.60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736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"/>
                        </a:rPr>
                        <a:t>Maret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"/>
                        </a:rPr>
                        <a:t>Rp. 68,602,959.06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736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 Bold"/>
                        </a:rPr>
                        <a:t>Rp. 206,515,224.82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5845509" y="1613020"/>
            <a:ext cx="6215791" cy="828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1"/>
              </a:lnSpc>
            </a:pPr>
            <a:r>
              <a:rPr lang="en-US" sz="5091">
                <a:solidFill>
                  <a:srgbClr val="316981"/>
                </a:solidFill>
                <a:latin typeface="Abstracted Dream"/>
              </a:rPr>
              <a:t>PENDAPATAN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96433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48489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76127" y="1257339"/>
            <a:ext cx="7354554" cy="1497655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630076"/>
              </p:ext>
            </p:extLst>
          </p:nvPr>
        </p:nvGraphicFramePr>
        <p:xfrm>
          <a:off x="3395663" y="3086100"/>
          <a:ext cx="11482387" cy="5159382"/>
        </p:xfrm>
        <a:graphic>
          <a:graphicData uri="http://schemas.openxmlformats.org/drawingml/2006/table">
            <a:tbl>
              <a:tblPr/>
              <a:tblGrid>
                <a:gridCol w="5549600"/>
                <a:gridCol w="5932787"/>
              </a:tblGrid>
              <a:tr h="997970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dirty="0" err="1">
                          <a:solidFill>
                            <a:srgbClr val="000000"/>
                          </a:solidFill>
                          <a:latin typeface="Times New Roman Bold"/>
                        </a:rPr>
                        <a:t>Bulan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 dirty="0" err="1" smtClean="0">
                          <a:solidFill>
                            <a:srgbClr val="000000"/>
                          </a:solidFill>
                          <a:latin typeface="Times New Roman Bold"/>
                        </a:rPr>
                        <a:t>Pengeluaran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</a:tr>
              <a:tr h="997970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"/>
                        </a:rPr>
                        <a:t>Januari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"/>
                        </a:rPr>
                        <a:t>Rp.  4,393,000,-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970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"/>
                        </a:rPr>
                        <a:t>Februari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"/>
                        </a:rPr>
                        <a:t>Rp. 61,765,725,-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736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"/>
                        </a:rPr>
                        <a:t>Maret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"/>
                        </a:rPr>
                        <a:t>Rp. 87,561,828,-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736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 Bold"/>
                        </a:rPr>
                        <a:t>Total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Times New Roman Bold"/>
                        </a:rPr>
                        <a:t>Rp. 153,720,553,-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5845509" y="1613020"/>
            <a:ext cx="6215791" cy="828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1"/>
              </a:lnSpc>
            </a:pPr>
            <a:r>
              <a:rPr lang="en-US" sz="5091">
                <a:solidFill>
                  <a:srgbClr val="316981"/>
                </a:solidFill>
                <a:latin typeface="Abstracted Dream"/>
              </a:rPr>
              <a:t>PENGELUARAN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96433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48489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76127" y="1257339"/>
            <a:ext cx="7354554" cy="1497655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375286" y="1515557"/>
            <a:ext cx="7156238" cy="799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9"/>
              </a:lnSpc>
            </a:pPr>
            <a:r>
              <a:rPr lang="en-US" sz="4945">
                <a:solidFill>
                  <a:srgbClr val="316981"/>
                </a:solidFill>
                <a:latin typeface="Abstracted Dream"/>
              </a:rPr>
              <a:t>PENDAPATAN JAN - MAR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841" y="2272265"/>
            <a:ext cx="13714333" cy="735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96433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48489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76127" y="1257339"/>
            <a:ext cx="7354554" cy="1497655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276127" y="3711505"/>
            <a:ext cx="8805522" cy="2336159"/>
          </a:xfrm>
          <a:custGeom>
            <a:avLst/>
            <a:gdLst/>
            <a:ahLst/>
            <a:cxnLst/>
            <a:rect l="l" t="t" r="r" b="b"/>
            <a:pathLst>
              <a:path w="8805522" h="2336159">
                <a:moveTo>
                  <a:pt x="0" y="0"/>
                </a:moveTo>
                <a:lnTo>
                  <a:pt x="8805522" y="0"/>
                </a:lnTo>
                <a:lnTo>
                  <a:pt x="8805522" y="2336159"/>
                </a:lnTo>
                <a:lnTo>
                  <a:pt x="0" y="23361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375286" y="1496507"/>
            <a:ext cx="7156238" cy="952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8"/>
              </a:lnSpc>
            </a:pPr>
            <a:r>
              <a:rPr lang="en-US" sz="5845">
                <a:solidFill>
                  <a:srgbClr val="316981"/>
                </a:solidFill>
                <a:latin typeface="Abstracted Dream"/>
              </a:rPr>
              <a:t>CAPAIAN BLUD TW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59055" y="4475712"/>
            <a:ext cx="7037984" cy="403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4"/>
              </a:lnSpc>
            </a:pPr>
            <a:r>
              <a:rPr lang="en-US" sz="2453">
                <a:solidFill>
                  <a:srgbClr val="19120C"/>
                </a:solidFill>
                <a:latin typeface="Open Sans Bold"/>
              </a:rPr>
              <a:t>Rp. 206,515,224.82 : Rp. 500.000.000 = 41,3 %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96433" y="3165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48489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276127" y="1257339"/>
            <a:ext cx="7354554" cy="1497655"/>
          </a:xfrm>
          <a:custGeom>
            <a:avLst/>
            <a:gdLst/>
            <a:ahLst/>
            <a:cxnLst/>
            <a:rect l="l" t="t" r="r" b="b"/>
            <a:pathLst>
              <a:path w="7354554" h="1497655">
                <a:moveTo>
                  <a:pt x="0" y="0"/>
                </a:moveTo>
                <a:lnTo>
                  <a:pt x="7354555" y="0"/>
                </a:lnTo>
                <a:lnTo>
                  <a:pt x="7354555" y="1497654"/>
                </a:lnTo>
                <a:lnTo>
                  <a:pt x="0" y="1497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375286" y="1506032"/>
            <a:ext cx="7156238" cy="901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5"/>
              </a:lnSpc>
            </a:pPr>
            <a:r>
              <a:rPr lang="en-US" sz="5545">
                <a:solidFill>
                  <a:srgbClr val="316981"/>
                </a:solidFill>
                <a:latin typeface="Abstracted Dream"/>
              </a:rPr>
              <a:t>RENJA PKM MAKROMAN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95652" y="2754994"/>
            <a:ext cx="11582398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 dirty="0">
                <a:solidFill>
                  <a:srgbClr val="316981"/>
                </a:solidFill>
                <a:latin typeface="Open Sans"/>
              </a:rPr>
              <a:t>PESAN (</a:t>
            </a:r>
            <a:r>
              <a:rPr lang="en-US" sz="4306" dirty="0" err="1">
                <a:solidFill>
                  <a:srgbClr val="316981"/>
                </a:solidFill>
                <a:latin typeface="Open Sans"/>
              </a:rPr>
              <a:t>Perawatan</a:t>
            </a:r>
            <a:r>
              <a:rPr lang="en-US" sz="4306" dirty="0">
                <a:solidFill>
                  <a:srgbClr val="316981"/>
                </a:solidFill>
                <a:latin typeface="Open Sans"/>
              </a:rPr>
              <a:t> </a:t>
            </a:r>
            <a:r>
              <a:rPr lang="en-US" sz="4306" dirty="0" err="1">
                <a:solidFill>
                  <a:srgbClr val="316981"/>
                </a:solidFill>
                <a:latin typeface="Open Sans"/>
              </a:rPr>
              <a:t>Setelah</a:t>
            </a:r>
            <a:r>
              <a:rPr lang="en-US" sz="4306" dirty="0">
                <a:solidFill>
                  <a:srgbClr val="316981"/>
                </a:solidFill>
                <a:latin typeface="Open Sans"/>
              </a:rPr>
              <a:t> </a:t>
            </a:r>
            <a:r>
              <a:rPr lang="en-US" sz="4306" dirty="0" err="1">
                <a:solidFill>
                  <a:srgbClr val="316981"/>
                </a:solidFill>
                <a:latin typeface="Open Sans"/>
              </a:rPr>
              <a:t>Lahiran</a:t>
            </a:r>
            <a:r>
              <a:rPr lang="en-US" sz="4306" dirty="0">
                <a:solidFill>
                  <a:srgbClr val="316981"/>
                </a:solidFill>
                <a:latin typeface="Open Sans"/>
              </a:rPr>
              <a:t>)</a:t>
            </a:r>
          </a:p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 dirty="0">
                <a:solidFill>
                  <a:srgbClr val="316981"/>
                </a:solidFill>
                <a:latin typeface="Open Sans"/>
              </a:rPr>
              <a:t>NAKES ON THE SPOT </a:t>
            </a:r>
          </a:p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 dirty="0" err="1">
                <a:solidFill>
                  <a:srgbClr val="316981"/>
                </a:solidFill>
                <a:latin typeface="Open Sans"/>
              </a:rPr>
              <a:t>Peningkatan</a:t>
            </a:r>
            <a:r>
              <a:rPr lang="en-US" sz="4306" dirty="0">
                <a:solidFill>
                  <a:srgbClr val="316981"/>
                </a:solidFill>
                <a:latin typeface="Open Sans"/>
              </a:rPr>
              <a:t> </a:t>
            </a:r>
            <a:r>
              <a:rPr lang="en-US" sz="4306" dirty="0" err="1">
                <a:solidFill>
                  <a:srgbClr val="316981"/>
                </a:solidFill>
                <a:latin typeface="Open Sans"/>
              </a:rPr>
              <a:t>Pelayanan</a:t>
            </a:r>
            <a:r>
              <a:rPr lang="en-US" sz="4306" dirty="0">
                <a:solidFill>
                  <a:srgbClr val="316981"/>
                </a:solidFill>
                <a:latin typeface="Open Sans"/>
              </a:rPr>
              <a:t> </a:t>
            </a:r>
            <a:r>
              <a:rPr lang="en-US" sz="4306" dirty="0" err="1">
                <a:solidFill>
                  <a:srgbClr val="316981"/>
                </a:solidFill>
                <a:latin typeface="Open Sans"/>
              </a:rPr>
              <a:t>Rawat</a:t>
            </a:r>
            <a:r>
              <a:rPr lang="en-US" sz="4306" dirty="0">
                <a:solidFill>
                  <a:srgbClr val="316981"/>
                </a:solidFill>
                <a:latin typeface="Open Sans"/>
              </a:rPr>
              <a:t> </a:t>
            </a:r>
            <a:r>
              <a:rPr lang="en-US" sz="4306" dirty="0" err="1">
                <a:solidFill>
                  <a:srgbClr val="316981"/>
                </a:solidFill>
                <a:latin typeface="Open Sans"/>
              </a:rPr>
              <a:t>Inap</a:t>
            </a:r>
            <a:endParaRPr lang="en-US" sz="4306" dirty="0">
              <a:solidFill>
                <a:srgbClr val="316981"/>
              </a:solidFill>
              <a:latin typeface="Open Sans"/>
            </a:endParaRPr>
          </a:p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 dirty="0" err="1">
                <a:solidFill>
                  <a:srgbClr val="316981"/>
                </a:solidFill>
                <a:latin typeface="Open Sans"/>
              </a:rPr>
              <a:t>Layanan</a:t>
            </a:r>
            <a:r>
              <a:rPr lang="en-US" sz="4306" dirty="0">
                <a:solidFill>
                  <a:srgbClr val="316981"/>
                </a:solidFill>
                <a:latin typeface="Open Sans"/>
              </a:rPr>
              <a:t> MCU  </a:t>
            </a:r>
          </a:p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 dirty="0" err="1">
                <a:solidFill>
                  <a:srgbClr val="316981"/>
                </a:solidFill>
                <a:latin typeface="Open Sans"/>
              </a:rPr>
              <a:t>Gantangan</a:t>
            </a:r>
            <a:r>
              <a:rPr lang="en-US" sz="4306" dirty="0">
                <a:solidFill>
                  <a:srgbClr val="316981"/>
                </a:solidFill>
                <a:latin typeface="Open Sans"/>
              </a:rPr>
              <a:t> </a:t>
            </a:r>
            <a:r>
              <a:rPr lang="en-US" sz="4306" dirty="0" err="1">
                <a:solidFill>
                  <a:srgbClr val="316981"/>
                </a:solidFill>
                <a:latin typeface="Open Sans"/>
              </a:rPr>
              <a:t>Tampan</a:t>
            </a:r>
            <a:endParaRPr lang="en-US" sz="4306" dirty="0">
              <a:solidFill>
                <a:srgbClr val="316981"/>
              </a:solidFill>
              <a:latin typeface="Open Sans"/>
            </a:endParaRPr>
          </a:p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 dirty="0" err="1">
                <a:solidFill>
                  <a:srgbClr val="316981"/>
                </a:solidFill>
                <a:latin typeface="Open Sans"/>
              </a:rPr>
              <a:t>Parkir</a:t>
            </a:r>
            <a:endParaRPr lang="en-US" sz="4306" dirty="0">
              <a:solidFill>
                <a:srgbClr val="316981"/>
              </a:solidFill>
              <a:latin typeface="Open Sans"/>
            </a:endParaRPr>
          </a:p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 dirty="0" err="1">
                <a:solidFill>
                  <a:srgbClr val="316981"/>
                </a:solidFill>
                <a:latin typeface="Open Sans"/>
              </a:rPr>
              <a:t>Cuci</a:t>
            </a:r>
            <a:r>
              <a:rPr lang="en-US" sz="4306" dirty="0">
                <a:solidFill>
                  <a:srgbClr val="316981"/>
                </a:solidFill>
                <a:latin typeface="Open Sans"/>
              </a:rPr>
              <a:t> Mobil </a:t>
            </a:r>
            <a:r>
              <a:rPr lang="en-US" sz="4306" dirty="0" err="1">
                <a:solidFill>
                  <a:srgbClr val="316981"/>
                </a:solidFill>
                <a:latin typeface="Open Sans"/>
              </a:rPr>
              <a:t>dan</a:t>
            </a:r>
            <a:r>
              <a:rPr lang="en-US" sz="4306" dirty="0">
                <a:solidFill>
                  <a:srgbClr val="316981"/>
                </a:solidFill>
                <a:latin typeface="Open Sans"/>
              </a:rPr>
              <a:t> </a:t>
            </a:r>
            <a:r>
              <a:rPr lang="en-US" sz="4306" dirty="0" smtClean="0">
                <a:solidFill>
                  <a:srgbClr val="316981"/>
                </a:solidFill>
                <a:latin typeface="Open Sans"/>
              </a:rPr>
              <a:t>Motor</a:t>
            </a:r>
          </a:p>
          <a:p>
            <a:pPr marL="929676" lvl="1" indent="-464838">
              <a:lnSpc>
                <a:spcPts val="6028"/>
              </a:lnSpc>
              <a:buFont typeface="Arial"/>
              <a:buChar char="•"/>
            </a:pPr>
            <a:r>
              <a:rPr lang="en-US" sz="4306" dirty="0" err="1" smtClean="0">
                <a:solidFill>
                  <a:srgbClr val="316981"/>
                </a:solidFill>
                <a:latin typeface="Open Sans"/>
              </a:rPr>
              <a:t>Peningkatan</a:t>
            </a:r>
            <a:r>
              <a:rPr lang="en-US" sz="4306" dirty="0" smtClean="0">
                <a:solidFill>
                  <a:srgbClr val="316981"/>
                </a:solidFill>
                <a:latin typeface="Open Sans"/>
              </a:rPr>
              <a:t> </a:t>
            </a:r>
            <a:r>
              <a:rPr lang="en-US" sz="4306" dirty="0" err="1" smtClean="0">
                <a:solidFill>
                  <a:srgbClr val="316981"/>
                </a:solidFill>
                <a:latin typeface="Open Sans"/>
              </a:rPr>
              <a:t>Capaian</a:t>
            </a:r>
            <a:r>
              <a:rPr lang="en-US" sz="4306" dirty="0" smtClean="0">
                <a:solidFill>
                  <a:srgbClr val="316981"/>
                </a:solidFill>
                <a:latin typeface="Open Sans"/>
              </a:rPr>
              <a:t> Non </a:t>
            </a:r>
            <a:r>
              <a:rPr lang="en-US" sz="4306" dirty="0" err="1" smtClean="0">
                <a:solidFill>
                  <a:srgbClr val="316981"/>
                </a:solidFill>
                <a:latin typeface="Open Sans"/>
              </a:rPr>
              <a:t>Kapitasi</a:t>
            </a:r>
            <a:endParaRPr lang="en-US" sz="4306" dirty="0">
              <a:solidFill>
                <a:srgbClr val="316981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0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76225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1450" y="-42862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4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619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95738" y="6509275"/>
            <a:ext cx="7315200" cy="4083212"/>
          </a:xfrm>
          <a:custGeom>
            <a:avLst/>
            <a:gdLst/>
            <a:ahLst/>
            <a:cxnLst/>
            <a:rect l="l" t="t" r="r" b="b"/>
            <a:pathLst>
              <a:path w="7315200" h="4083212">
                <a:moveTo>
                  <a:pt x="0" y="0"/>
                </a:moveTo>
                <a:lnTo>
                  <a:pt x="7315200" y="0"/>
                </a:lnTo>
                <a:lnTo>
                  <a:pt x="7315200" y="4083212"/>
                </a:lnTo>
                <a:lnTo>
                  <a:pt x="0" y="4083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496433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0" y="0"/>
                </a:moveTo>
                <a:lnTo>
                  <a:pt x="8762867" y="0"/>
                </a:lnTo>
                <a:lnTo>
                  <a:pt x="8762867" y="8941701"/>
                </a:lnTo>
                <a:lnTo>
                  <a:pt x="0" y="8941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48489" y="507099"/>
            <a:ext cx="8762867" cy="8941701"/>
          </a:xfrm>
          <a:custGeom>
            <a:avLst/>
            <a:gdLst/>
            <a:ahLst/>
            <a:cxnLst/>
            <a:rect l="l" t="t" r="r" b="b"/>
            <a:pathLst>
              <a:path w="8762867" h="8941701">
                <a:moveTo>
                  <a:pt x="8762867" y="0"/>
                </a:moveTo>
                <a:lnTo>
                  <a:pt x="0" y="0"/>
                </a:lnTo>
                <a:lnTo>
                  <a:pt x="0" y="8941701"/>
                </a:lnTo>
                <a:lnTo>
                  <a:pt x="8762867" y="8941701"/>
                </a:lnTo>
                <a:lnTo>
                  <a:pt x="8762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17641" y="3745772"/>
            <a:ext cx="13909818" cy="262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62"/>
              </a:lnSpc>
            </a:pPr>
            <a:r>
              <a:rPr lang="en-US" sz="16182">
                <a:solidFill>
                  <a:srgbClr val="316981"/>
                </a:solidFill>
                <a:latin typeface="Abstracted Dream"/>
              </a:rPr>
              <a:t>TERIMAKASIH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115</Words>
  <Application>Microsoft Office PowerPoint</Application>
  <PresentationFormat>Custom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Times New Roman Bold</vt:lpstr>
      <vt:lpstr>Times New Roman</vt:lpstr>
      <vt:lpstr>Open Sans</vt:lpstr>
      <vt:lpstr>Open Sans Bold</vt:lpstr>
      <vt:lpstr>Abstracted Dream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dan Krem Ilustrasi Lucu Tugas presentasi</dc:title>
  <cp:lastModifiedBy>HP-GK</cp:lastModifiedBy>
  <cp:revision>2</cp:revision>
  <dcterms:created xsi:type="dcterms:W3CDTF">2006-08-16T00:00:00Z</dcterms:created>
  <dcterms:modified xsi:type="dcterms:W3CDTF">2024-04-29T13:08:28Z</dcterms:modified>
  <dc:identifier>DAGDy0l4EMs</dc:identifier>
</cp:coreProperties>
</file>